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0"/>
  </p:notesMasterIdLst>
  <p:handoutMasterIdLst>
    <p:handoutMasterId r:id="rId21"/>
  </p:handoutMasterIdLst>
  <p:sldIdLst>
    <p:sldId id="345" r:id="rId2"/>
    <p:sldId id="446" r:id="rId3"/>
    <p:sldId id="461" r:id="rId4"/>
    <p:sldId id="447" r:id="rId5"/>
    <p:sldId id="448" r:id="rId6"/>
    <p:sldId id="449" r:id="rId7"/>
    <p:sldId id="453" r:id="rId8"/>
    <p:sldId id="450" r:id="rId9"/>
    <p:sldId id="451" r:id="rId10"/>
    <p:sldId id="452" r:id="rId11"/>
    <p:sldId id="454" r:id="rId12"/>
    <p:sldId id="455" r:id="rId13"/>
    <p:sldId id="456" r:id="rId14"/>
    <p:sldId id="457" r:id="rId15"/>
    <p:sldId id="459" r:id="rId16"/>
    <p:sldId id="460" r:id="rId17"/>
    <p:sldId id="458" r:id="rId18"/>
    <p:sldId id="274" r:id="rId19"/>
  </p:sldIdLst>
  <p:sldSz cx="9144000" cy="6858000" type="screen4x3"/>
  <p:notesSz cx="9996488" cy="68643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AA32"/>
    <a:srgbClr val="FF0066"/>
    <a:srgbClr val="76B531"/>
    <a:srgbClr val="8EC83E"/>
    <a:srgbClr val="97BE0D"/>
    <a:srgbClr val="A4C139"/>
    <a:srgbClr val="9AB535"/>
    <a:srgbClr val="A1BE38"/>
    <a:srgbClr val="7BB2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84164" autoAdjust="0"/>
  </p:normalViewPr>
  <p:slideViewPr>
    <p:cSldViewPr>
      <p:cViewPr varScale="1">
        <p:scale>
          <a:sx n="74" d="100"/>
          <a:sy n="74" d="100"/>
        </p:scale>
        <p:origin x="171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5D53D48D-6CDE-424D-92FA-58107FA4187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703735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281363" y="514350"/>
            <a:ext cx="3433762" cy="2574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99649" y="3260566"/>
            <a:ext cx="7997190" cy="3088958"/>
          </a:xfrm>
          <a:prstGeom prst="rect">
            <a:avLst/>
          </a:prstGeom>
        </p:spPr>
        <p:txBody>
          <a:bodyPr vert="horz" lIns="96341" tIns="48171" rIns="96341" bIns="48171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8357C7E2-668F-4C86-9037-86EF8C098E6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914637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3412"/>
            <a:endParaRPr lang="nl-NL" sz="1300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15306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11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6959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12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35895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13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6959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14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35895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15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35895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16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35895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17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6959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18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4814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35895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35895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35895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35895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6959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35895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35895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10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3589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3303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100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747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3306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647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7701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6483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9167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185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289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9294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265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microsoft.com/office/2007/relationships/hdphoto" Target="../media/hdphoto3.wdp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9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microsoft.com/office/2007/relationships/hdphoto" Target="../media/hdphoto2.wdp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1691680" y="-8679"/>
            <a:ext cx="3217538" cy="5904656"/>
          </a:xfrm>
          <a:prstGeom prst="rect">
            <a:avLst/>
          </a:prstGeom>
          <a:solidFill>
            <a:srgbClr val="97BE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91680" y="4167607"/>
            <a:ext cx="3217538" cy="1163468"/>
          </a:xfrm>
        </p:spPr>
        <p:txBody>
          <a:bodyPr>
            <a:noAutofit/>
          </a:bodyPr>
          <a:lstStyle/>
          <a:p>
            <a:pPr algn="l"/>
            <a:r>
              <a:rPr lang="nl-NL" sz="3600" b="1" dirty="0" smtClean="0">
                <a:solidFill>
                  <a:schemeClr val="bg1"/>
                </a:solidFill>
              </a:rPr>
              <a:t>Hoofdstuk 4</a:t>
            </a:r>
            <a:br>
              <a:rPr lang="nl-NL" sz="3600" b="1" dirty="0" smtClean="0">
                <a:solidFill>
                  <a:schemeClr val="bg1"/>
                </a:solidFill>
              </a:rPr>
            </a:br>
            <a:r>
              <a:rPr lang="nl-NL" sz="2800" b="1" dirty="0" smtClean="0">
                <a:solidFill>
                  <a:schemeClr val="bg1"/>
                </a:solidFill>
              </a:rPr>
              <a:t>Elektriciteit</a:t>
            </a:r>
            <a:endParaRPr lang="nl-NL" sz="2800" b="1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691679" y="5380709"/>
            <a:ext cx="3312369" cy="496563"/>
          </a:xfrm>
        </p:spPr>
        <p:txBody>
          <a:bodyPr>
            <a:noAutofit/>
          </a:bodyPr>
          <a:lstStyle/>
          <a:p>
            <a:pPr algn="l"/>
            <a:r>
              <a:rPr lang="nl-NL" sz="2400" dirty="0" smtClean="0">
                <a:solidFill>
                  <a:schemeClr val="bg1"/>
                </a:solidFill>
              </a:rPr>
              <a:t>4.1 Batterijen</a:t>
            </a:r>
            <a:endParaRPr lang="nl-NL" sz="2400" dirty="0">
              <a:solidFill>
                <a:schemeClr val="bg1"/>
              </a:solidFill>
            </a:endParaRPr>
          </a:p>
        </p:txBody>
      </p:sp>
      <p:pic>
        <p:nvPicPr>
          <p:cNvPr id="13" name="Afbeelding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795" y="6095701"/>
            <a:ext cx="2415205" cy="762299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976" t="8887" r="17926" b="14624"/>
          <a:stretch/>
        </p:blipFill>
        <p:spPr bwMode="auto">
          <a:xfrm flipH="1">
            <a:off x="-2474" y="2439977"/>
            <a:ext cx="1622146" cy="345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91" t="17097" r="35987" b="22683"/>
          <a:stretch/>
        </p:blipFill>
        <p:spPr bwMode="auto">
          <a:xfrm>
            <a:off x="5004046" y="2439977"/>
            <a:ext cx="2376265" cy="345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7" t="14021" r="65473" b="10108"/>
          <a:stretch/>
        </p:blipFill>
        <p:spPr bwMode="auto">
          <a:xfrm>
            <a:off x="7452319" y="2439977"/>
            <a:ext cx="1691681" cy="345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27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4.1 Batterijen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Batterijen in serie schakelen</a:t>
            </a:r>
          </a:p>
          <a:p>
            <a:r>
              <a:rPr lang="nl-NL" b="1" dirty="0" smtClean="0">
                <a:solidFill>
                  <a:srgbClr val="8FAA32"/>
                </a:solidFill>
              </a:rPr>
              <a:t>In serie schakelen</a:t>
            </a:r>
            <a:r>
              <a:rPr lang="nl-NL" dirty="0" smtClean="0"/>
              <a:t> </a:t>
            </a:r>
            <a:r>
              <a:rPr lang="nl-NL" dirty="0" smtClean="0">
                <a:sym typeface="Wingdings" panose="05000000000000000000" pitchFamily="2" charset="2"/>
              </a:rPr>
              <a:t> plus van batterij 1 tegen min van batterij 2, enzovoort</a:t>
            </a:r>
            <a:endParaRPr lang="nl-NL" b="1" dirty="0" smtClean="0">
              <a:solidFill>
                <a:srgbClr val="8FAA32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97844" y="3212976"/>
            <a:ext cx="4271955" cy="841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Gelijk 2"/>
          <p:cNvSpPr/>
          <p:nvPr/>
        </p:nvSpPr>
        <p:spPr>
          <a:xfrm>
            <a:off x="4569799" y="3409030"/>
            <a:ext cx="936104" cy="504056"/>
          </a:xfrm>
          <a:prstGeom prst="mathEqual">
            <a:avLst/>
          </a:prstGeom>
          <a:solidFill>
            <a:srgbClr val="8FAA32"/>
          </a:solidFill>
          <a:ln>
            <a:solidFill>
              <a:srgbClr val="8FAA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5505903" y="3430225"/>
            <a:ext cx="3170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2 x 1,5 V = 3 V</a:t>
            </a:r>
            <a:endParaRPr lang="nl-NL" sz="2400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98"/>
          <a:stretch/>
        </p:blipFill>
        <p:spPr bwMode="auto">
          <a:xfrm rot="10800000">
            <a:off x="3580108" y="4335170"/>
            <a:ext cx="3307109" cy="669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97842" y="4335170"/>
            <a:ext cx="3395337" cy="669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Gelijk 9"/>
          <p:cNvSpPr/>
          <p:nvPr/>
        </p:nvSpPr>
        <p:spPr>
          <a:xfrm>
            <a:off x="6835957" y="4417658"/>
            <a:ext cx="936104" cy="504056"/>
          </a:xfrm>
          <a:prstGeom prst="mathEqual">
            <a:avLst/>
          </a:prstGeom>
          <a:solidFill>
            <a:srgbClr val="8FAA32"/>
          </a:solidFill>
          <a:ln>
            <a:solidFill>
              <a:srgbClr val="8FAA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7772059" y="4254187"/>
            <a:ext cx="13719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4</a:t>
            </a:r>
            <a:r>
              <a:rPr lang="nl-NL" sz="2400" dirty="0" smtClean="0"/>
              <a:t> x 1,5 V = 6 V</a:t>
            </a:r>
            <a:endParaRPr lang="nl-NL" sz="2400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45320" r="99015">
                        <a14:backgroundMark x1="47291" y1="80000" x2="46305" y2="35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5366" r="2597"/>
          <a:stretch/>
        </p:blipFill>
        <p:spPr bwMode="auto">
          <a:xfrm rot="10800000">
            <a:off x="3580109" y="5288891"/>
            <a:ext cx="1766806" cy="669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97843" y="5288891"/>
            <a:ext cx="3395337" cy="669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Gelijk 13"/>
          <p:cNvSpPr/>
          <p:nvPr/>
        </p:nvSpPr>
        <p:spPr>
          <a:xfrm>
            <a:off x="5284464" y="5371379"/>
            <a:ext cx="936104" cy="504056"/>
          </a:xfrm>
          <a:prstGeom prst="mathEqual">
            <a:avLst/>
          </a:prstGeom>
          <a:solidFill>
            <a:srgbClr val="8FAA32"/>
          </a:solidFill>
          <a:ln>
            <a:solidFill>
              <a:srgbClr val="8FAA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5" name="Tekstvak 14"/>
          <p:cNvSpPr txBox="1"/>
          <p:nvPr/>
        </p:nvSpPr>
        <p:spPr>
          <a:xfrm>
            <a:off x="6220568" y="5392574"/>
            <a:ext cx="22363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3 x 1,5 V = 4,5 V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6561994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10" grpId="0" animBg="1"/>
      <p:bldP spid="11" grpId="0"/>
      <p:bldP spid="14" grpId="0" animBg="1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4.1 Batterijen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</a:rPr>
              <a:t>Lees blz. 181</a:t>
            </a:r>
          </a:p>
          <a:p>
            <a:pPr lvl="3">
              <a:buFont typeface="Wingdings" panose="05000000000000000000" pitchFamily="2" charset="2"/>
              <a:buChar char="ü"/>
            </a:pPr>
            <a:endParaRPr lang="nl-NL" i="1" dirty="0" smtClean="0">
              <a:solidFill>
                <a:srgbClr val="8FAA32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</a:rPr>
              <a:t>Maak opdracht </a:t>
            </a:r>
            <a:r>
              <a:rPr lang="nl-NL" i="1" dirty="0">
                <a:solidFill>
                  <a:srgbClr val="8FAA32"/>
                </a:solidFill>
              </a:rPr>
              <a:t>3</a:t>
            </a:r>
            <a:r>
              <a:rPr lang="nl-NL" i="1" dirty="0" smtClean="0">
                <a:solidFill>
                  <a:srgbClr val="8FAA32"/>
                </a:solidFill>
              </a:rPr>
              <a:t> en 4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003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4.1 Batterijen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De platte batterij</a:t>
            </a:r>
          </a:p>
          <a:p>
            <a:r>
              <a:rPr lang="nl-NL" dirty="0" smtClean="0"/>
              <a:t>Een </a:t>
            </a:r>
            <a:r>
              <a:rPr lang="nl-NL" b="1" dirty="0" smtClean="0">
                <a:solidFill>
                  <a:srgbClr val="8FAA32"/>
                </a:solidFill>
              </a:rPr>
              <a:t>platte batterij</a:t>
            </a:r>
            <a:r>
              <a:rPr lang="nl-NL" dirty="0" smtClean="0"/>
              <a:t> bestaat uit </a:t>
            </a:r>
            <a:r>
              <a:rPr lang="nl-NL" u="sng" dirty="0" smtClean="0"/>
              <a:t>drie </a:t>
            </a:r>
            <a:r>
              <a:rPr lang="nl-NL" u="sng" dirty="0" err="1" smtClean="0"/>
              <a:t>staaf-batterijen</a:t>
            </a:r>
            <a:r>
              <a:rPr lang="nl-NL" dirty="0" smtClean="0"/>
              <a:t>:</a:t>
            </a:r>
            <a:endParaRPr lang="nl-NL" b="1" dirty="0" smtClean="0">
              <a:solidFill>
                <a:srgbClr val="8FAA32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501008"/>
            <a:ext cx="5305525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6444208" y="4417657"/>
            <a:ext cx="16561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b="1" dirty="0">
                <a:solidFill>
                  <a:srgbClr val="8FAA32"/>
                </a:solidFill>
              </a:rPr>
              <a:t>i</a:t>
            </a:r>
            <a:r>
              <a:rPr lang="nl-NL" sz="2400" b="1" dirty="0" smtClean="0">
                <a:solidFill>
                  <a:srgbClr val="8FAA32"/>
                </a:solidFill>
              </a:rPr>
              <a:t>n serie geschakeld</a:t>
            </a:r>
            <a:endParaRPr lang="nl-NL" sz="2400" b="1" dirty="0">
              <a:solidFill>
                <a:srgbClr val="8FAA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369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4.1 Batterijen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</a:rPr>
              <a:t>Lees blz. 182</a:t>
            </a:r>
          </a:p>
          <a:p>
            <a:pPr lvl="3">
              <a:buFont typeface="Wingdings" panose="05000000000000000000" pitchFamily="2" charset="2"/>
              <a:buChar char="ü"/>
            </a:pPr>
            <a:endParaRPr lang="nl-NL" i="1" dirty="0" smtClean="0">
              <a:solidFill>
                <a:srgbClr val="8FAA32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</a:rPr>
              <a:t>Maak opdracht 5 t/m 10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870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4.1 Batterijen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Batterijen en het milieu</a:t>
            </a:r>
          </a:p>
          <a:p>
            <a:r>
              <a:rPr lang="nl-NL" dirty="0" smtClean="0"/>
              <a:t>In batterijen zitten </a:t>
            </a:r>
            <a:r>
              <a:rPr lang="nl-NL" b="1" dirty="0" smtClean="0">
                <a:solidFill>
                  <a:srgbClr val="8FAA32"/>
                </a:solidFill>
              </a:rPr>
              <a:t>chemische stoffen</a:t>
            </a:r>
            <a:r>
              <a:rPr lang="nl-NL" dirty="0" smtClean="0"/>
              <a:t> </a:t>
            </a:r>
            <a:r>
              <a:rPr lang="nl-NL" dirty="0" smtClean="0">
                <a:sym typeface="Wingdings" panose="05000000000000000000" pitchFamily="2" charset="2"/>
              </a:rPr>
              <a:t> nodig om elektriciteit te maken</a:t>
            </a:r>
          </a:p>
          <a:p>
            <a:pPr lvl="3"/>
            <a:endParaRPr lang="nl-NL" b="1" dirty="0">
              <a:solidFill>
                <a:srgbClr val="8FAA32"/>
              </a:solidFill>
              <a:sym typeface="Wingdings" panose="05000000000000000000" pitchFamily="2" charset="2"/>
            </a:endParaRPr>
          </a:p>
          <a:p>
            <a:r>
              <a:rPr lang="nl-NL" i="1" dirty="0" smtClean="0">
                <a:sym typeface="Wingdings" panose="05000000000000000000" pitchFamily="2" charset="2"/>
              </a:rPr>
              <a:t>Stoffen uitgewerkt</a:t>
            </a:r>
            <a:r>
              <a:rPr lang="nl-NL" dirty="0" smtClean="0">
                <a:sym typeface="Wingdings" panose="05000000000000000000" pitchFamily="2" charset="2"/>
              </a:rPr>
              <a:t>?  batterij </a:t>
            </a:r>
            <a:r>
              <a:rPr lang="nl-NL" u="sng" dirty="0" smtClean="0">
                <a:sym typeface="Wingdings" panose="05000000000000000000" pitchFamily="2" charset="2"/>
              </a:rPr>
              <a:t>leeg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Lege batterijen inleveren bij het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klein chemisch afval</a:t>
            </a:r>
            <a:endParaRPr lang="nl-NL" b="1" dirty="0" smtClean="0">
              <a:solidFill>
                <a:srgbClr val="8FAA32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2875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4.1 Batterijen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De oplaadbare batterij</a:t>
            </a:r>
          </a:p>
          <a:p>
            <a:r>
              <a:rPr lang="nl-NL" dirty="0" smtClean="0"/>
              <a:t>Veel batterijen kun je ook weer ‘vullen’ als ze leeg zijn </a:t>
            </a:r>
            <a:r>
              <a:rPr lang="nl-NL" dirty="0" smtClean="0">
                <a:sym typeface="Wingdings" panose="05000000000000000000" pitchFamily="2" charset="2"/>
              </a:rPr>
              <a:t>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oplaadbare batterijen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Elektriciteit uit het stopcontact laad de batterijen in het oplaad-apparaat weer op</a:t>
            </a:r>
          </a:p>
          <a:p>
            <a:pPr lvl="1"/>
            <a:r>
              <a:rPr lang="nl-NL" dirty="0"/>
              <a:t>Na heel vaak opnieuw </a:t>
            </a:r>
            <a:r>
              <a:rPr lang="nl-NL" dirty="0" smtClean="0"/>
              <a:t>gebruiken</a:t>
            </a:r>
            <a:br>
              <a:rPr lang="nl-NL" dirty="0" smtClean="0"/>
            </a:br>
            <a:r>
              <a:rPr lang="nl-NL" dirty="0" smtClean="0"/>
              <a:t>doen </a:t>
            </a:r>
            <a:r>
              <a:rPr lang="nl-NL" dirty="0"/>
              <a:t>de batterijen het op </a:t>
            </a:r>
            <a:r>
              <a:rPr lang="nl-NL" dirty="0" smtClean="0"/>
              <a:t>het</a:t>
            </a:r>
            <a:br>
              <a:rPr lang="nl-NL" dirty="0" smtClean="0"/>
            </a:br>
            <a:r>
              <a:rPr lang="nl-NL" dirty="0" smtClean="0"/>
              <a:t>laatst </a:t>
            </a:r>
            <a:r>
              <a:rPr lang="nl-NL" dirty="0"/>
              <a:t>niet meer </a:t>
            </a:r>
            <a:r>
              <a:rPr lang="nl-NL" dirty="0">
                <a:sym typeface="Wingdings" panose="05000000000000000000" pitchFamily="2" charset="2"/>
              </a:rPr>
              <a:t> inleveren </a:t>
            </a:r>
            <a:r>
              <a:rPr lang="nl-NL" dirty="0" smtClean="0">
                <a:sym typeface="Wingdings" panose="05000000000000000000" pitchFamily="2" charset="2"/>
              </a:rPr>
              <a:t>bij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het </a:t>
            </a:r>
            <a:r>
              <a:rPr lang="nl-NL" b="1" dirty="0">
                <a:solidFill>
                  <a:srgbClr val="8FAA32"/>
                </a:solidFill>
                <a:sym typeface="Wingdings" panose="05000000000000000000" pitchFamily="2" charset="2"/>
              </a:rPr>
              <a:t>klein chemisch afval</a:t>
            </a:r>
            <a:endParaRPr lang="nl-NL" b="1" dirty="0">
              <a:solidFill>
                <a:srgbClr val="8FAA32"/>
              </a:solidFill>
            </a:endParaRPr>
          </a:p>
          <a:p>
            <a:pPr lvl="1"/>
            <a:endParaRPr lang="nl-NL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70098" y="4089779"/>
            <a:ext cx="2971701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09129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4.1 Batterijen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De oplaadbare batterij</a:t>
            </a:r>
          </a:p>
          <a:p>
            <a:r>
              <a:rPr lang="nl-NL" dirty="0" smtClean="0"/>
              <a:t>Spanning van een oplaadbare batterij is </a:t>
            </a:r>
            <a:r>
              <a:rPr lang="nl-NL" u="sng" dirty="0" smtClean="0"/>
              <a:t>1,2 V</a:t>
            </a:r>
          </a:p>
          <a:p>
            <a:pPr lvl="1"/>
            <a:r>
              <a:rPr lang="nl-NL" dirty="0" smtClean="0"/>
              <a:t>Dit is 0,3 V minder dan een </a:t>
            </a:r>
            <a:r>
              <a:rPr lang="nl-NL" dirty="0" err="1" smtClean="0"/>
              <a:t>penlite</a:t>
            </a:r>
            <a:r>
              <a:rPr lang="nl-NL" dirty="0" smtClean="0"/>
              <a:t>-batterij</a:t>
            </a:r>
          </a:p>
          <a:p>
            <a:pPr lvl="3"/>
            <a:endParaRPr lang="nl-NL" dirty="0"/>
          </a:p>
          <a:p>
            <a:r>
              <a:rPr lang="nl-NL" dirty="0" smtClean="0"/>
              <a:t>Sommige apparaten werken daarom niet goed met oplaadbare batterijen </a:t>
            </a:r>
            <a:r>
              <a:rPr lang="nl-NL" dirty="0" smtClean="0">
                <a:sym typeface="Wingdings" panose="05000000000000000000" pitchFamily="2" charset="2"/>
              </a:rPr>
              <a:t> spanning is </a:t>
            </a:r>
            <a:r>
              <a:rPr lang="nl-NL" u="sng" dirty="0" smtClean="0">
                <a:sym typeface="Wingdings" panose="05000000000000000000" pitchFamily="2" charset="2"/>
              </a:rPr>
              <a:t>te laag</a:t>
            </a:r>
            <a:endParaRPr lang="nl-NL" u="sng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4790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4.1 Batterijen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</a:rPr>
              <a:t>Lees blz. 186</a:t>
            </a:r>
          </a:p>
          <a:p>
            <a:pPr lvl="3">
              <a:buFont typeface="Wingdings" panose="05000000000000000000" pitchFamily="2" charset="2"/>
              <a:buChar char="ü"/>
            </a:pPr>
            <a:endParaRPr lang="nl-NL" i="1" dirty="0" smtClean="0">
              <a:solidFill>
                <a:srgbClr val="8FAA32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</a:rPr>
              <a:t>Maak opdracht 11 t/m 15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422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48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H4 Elektriciteit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Veel apparaten werken op elektriciteit</a:t>
            </a:r>
          </a:p>
          <a:p>
            <a:pPr lvl="2"/>
            <a:endParaRPr lang="nl-NL" dirty="0"/>
          </a:p>
          <a:p>
            <a:pPr>
              <a:buFont typeface="Wingdings" panose="05000000000000000000" pitchFamily="2" charset="2"/>
              <a:buChar char="ü"/>
            </a:pPr>
            <a:r>
              <a:rPr lang="nl-NL" b="1" i="1" dirty="0" smtClean="0">
                <a:solidFill>
                  <a:srgbClr val="8FAA32"/>
                </a:solidFill>
              </a:rPr>
              <a:t>Welke elektrische apparaten gebruik jij vaak?</a:t>
            </a:r>
            <a:endParaRPr lang="nl-NL" b="1" i="1" dirty="0">
              <a:solidFill>
                <a:srgbClr val="8FAA32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</a:rPr>
              <a:t>Schrijf vijf apparaten op, op bladzijde 179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1026" name="Picture 2" descr="Afbeeldingsresultaat voor elektricitei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444" y="93252"/>
            <a:ext cx="7172710" cy="6288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48629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xit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5536" y="1105394"/>
            <a:ext cx="8352928" cy="1470025"/>
          </a:xfrm>
        </p:spPr>
        <p:txBody>
          <a:bodyPr/>
          <a:lstStyle/>
          <a:p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4.1 Batterijen</a:t>
            </a:r>
            <a:endParaRPr lang="nl-N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ndertitel 7"/>
          <p:cNvSpPr>
            <a:spLocks noGrp="1"/>
          </p:cNvSpPr>
          <p:nvPr>
            <p:ph type="subTitle" idx="1"/>
          </p:nvPr>
        </p:nvSpPr>
        <p:spPr>
          <a:xfrm>
            <a:off x="210639" y="3284985"/>
            <a:ext cx="8679012" cy="2718472"/>
          </a:xfrm>
        </p:spPr>
        <p:txBody>
          <a:bodyPr>
            <a:normAutofit/>
          </a:bodyPr>
          <a:lstStyle/>
          <a:p>
            <a:r>
              <a:rPr lang="nl-NL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Doelen:</a:t>
            </a:r>
          </a:p>
          <a:p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 </a:t>
            </a:r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hebt kennis over verschillende soorten batterijen</a:t>
            </a:r>
          </a:p>
          <a:p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 kunt aangeven waarvoor de verschillende batterijen geschikt zijn</a:t>
            </a:r>
            <a:endParaRPr lang="nl-NL" sz="28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8796" y="6003457"/>
            <a:ext cx="1790855" cy="74682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39" y="6248265"/>
            <a:ext cx="1371791" cy="257211"/>
          </a:xfrm>
          <a:prstGeom prst="rect">
            <a:avLst/>
          </a:prstGeom>
        </p:spPr>
      </p:pic>
      <p:pic>
        <p:nvPicPr>
          <p:cNvPr id="6" name="Afbeelding 5" descr="D:\Users\Inge\Documents\School\4. Stoas Vilentum Hogeschool\Stage Clusius College Alkmaar\Algemeen\Huisstijl\Kleurenbalk Clusius College kleur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18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318771"/>
            <a:ext cx="1547663" cy="488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07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4.1 Batterijen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Elektriciteit</a:t>
            </a:r>
          </a:p>
          <a:p>
            <a:r>
              <a:rPr lang="nl-NL" dirty="0" smtClean="0"/>
              <a:t>Batterijen leveren </a:t>
            </a:r>
            <a:r>
              <a:rPr lang="nl-NL" b="1" dirty="0" smtClean="0">
                <a:solidFill>
                  <a:srgbClr val="8FAA32"/>
                </a:solidFill>
              </a:rPr>
              <a:t>elektriciteit</a:t>
            </a:r>
          </a:p>
          <a:p>
            <a:pPr lvl="1"/>
            <a:r>
              <a:rPr lang="nl-NL" dirty="0" smtClean="0"/>
              <a:t>Veel apparaten werken op batterijen:</a:t>
            </a:r>
            <a:endParaRPr lang="nl-NL" dirty="0"/>
          </a:p>
          <a:p>
            <a:pPr lvl="2"/>
            <a:r>
              <a:rPr lang="nl-NL" dirty="0" smtClean="0"/>
              <a:t>Rekenmachine</a:t>
            </a:r>
          </a:p>
          <a:p>
            <a:pPr lvl="2"/>
            <a:r>
              <a:rPr lang="nl-NL" dirty="0" smtClean="0"/>
              <a:t>Laptop</a:t>
            </a:r>
          </a:p>
          <a:p>
            <a:pPr lvl="2"/>
            <a:r>
              <a:rPr lang="nl-NL" dirty="0" smtClean="0"/>
              <a:t>Zaklamp</a:t>
            </a:r>
          </a:p>
          <a:p>
            <a:pPr lvl="2"/>
            <a:r>
              <a:rPr lang="nl-NL" dirty="0" smtClean="0"/>
              <a:t>Etc.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5719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4.1 Batterijen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Elektriciteit</a:t>
            </a:r>
          </a:p>
          <a:p>
            <a:r>
              <a:rPr lang="nl-NL" dirty="0" smtClean="0"/>
              <a:t>Er zijn</a:t>
            </a:r>
            <a:br>
              <a:rPr lang="nl-NL" dirty="0" smtClean="0"/>
            </a:br>
            <a:r>
              <a:rPr lang="nl-NL" dirty="0" smtClean="0"/>
              <a:t>verschillende</a:t>
            </a:r>
            <a:br>
              <a:rPr lang="nl-NL" dirty="0" smtClean="0"/>
            </a:br>
            <a:r>
              <a:rPr lang="nl-NL" u="sng" dirty="0" smtClean="0"/>
              <a:t>soorten</a:t>
            </a: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batterijen: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196752"/>
            <a:ext cx="5649919" cy="5147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32456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4.1 Batterijen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De </a:t>
            </a:r>
            <a:r>
              <a:rPr lang="nl-NL" b="1" dirty="0" err="1" smtClean="0"/>
              <a:t>staaf-batterij</a:t>
            </a:r>
            <a:endParaRPr lang="nl-NL" b="1" dirty="0" smtClean="0"/>
          </a:p>
          <a:p>
            <a:r>
              <a:rPr lang="nl-NL" dirty="0" smtClean="0"/>
              <a:t>Ronde vorm</a:t>
            </a:r>
          </a:p>
          <a:p>
            <a:r>
              <a:rPr lang="nl-NL" dirty="0" smtClean="0"/>
              <a:t>Aan één kant een dopje</a:t>
            </a:r>
            <a:r>
              <a:rPr lang="nl-NL" dirty="0"/>
              <a:t> </a:t>
            </a:r>
            <a:r>
              <a:rPr lang="nl-NL" i="1" dirty="0" smtClean="0"/>
              <a:t>(+ van de batterij)</a:t>
            </a:r>
          </a:p>
          <a:p>
            <a:r>
              <a:rPr lang="nl-NL" dirty="0" smtClean="0"/>
              <a:t>Andere kant is plat </a:t>
            </a:r>
            <a:r>
              <a:rPr lang="nl-NL" i="1" dirty="0" smtClean="0"/>
              <a:t>(- van de batterij)</a:t>
            </a:r>
          </a:p>
          <a:p>
            <a:r>
              <a:rPr lang="nl-NL" dirty="0" smtClean="0"/>
              <a:t>De </a:t>
            </a:r>
            <a:r>
              <a:rPr lang="nl-NL" b="1" dirty="0" smtClean="0">
                <a:solidFill>
                  <a:srgbClr val="8FAA32"/>
                </a:solidFill>
              </a:rPr>
              <a:t>spanning</a:t>
            </a:r>
            <a:r>
              <a:rPr lang="nl-NL" dirty="0" smtClean="0"/>
              <a:t> van de batterij is </a:t>
            </a:r>
            <a:r>
              <a:rPr lang="nl-NL" u="sng" dirty="0" smtClean="0"/>
              <a:t>1,5 volt</a:t>
            </a:r>
            <a:r>
              <a:rPr lang="nl-NL" dirty="0" smtClean="0"/>
              <a:t> </a:t>
            </a:r>
            <a:r>
              <a:rPr lang="nl-NL" i="1" dirty="0" smtClean="0"/>
              <a:t>(1,5 V)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777711" y="4008534"/>
            <a:ext cx="1584176" cy="2729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1236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4.1 Batterijen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</a:rPr>
              <a:t>Lees blz. 180</a:t>
            </a:r>
          </a:p>
          <a:p>
            <a:pPr lvl="3">
              <a:buFont typeface="Wingdings" panose="05000000000000000000" pitchFamily="2" charset="2"/>
              <a:buChar char="ü"/>
            </a:pPr>
            <a:endParaRPr lang="nl-NL" i="1" dirty="0" smtClean="0">
              <a:solidFill>
                <a:srgbClr val="8FAA32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</a:rPr>
              <a:t>Maak opdracht 1 en 2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303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4.1 Batterijen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De </a:t>
            </a:r>
            <a:r>
              <a:rPr lang="nl-NL" b="1" dirty="0" err="1" smtClean="0"/>
              <a:t>penlite</a:t>
            </a:r>
            <a:r>
              <a:rPr lang="nl-NL" b="1" dirty="0" smtClean="0"/>
              <a:t>-batterij</a:t>
            </a:r>
          </a:p>
          <a:p>
            <a:r>
              <a:rPr lang="nl-NL" dirty="0" smtClean="0"/>
              <a:t>Kleine </a:t>
            </a:r>
            <a:r>
              <a:rPr lang="nl-NL" dirty="0" err="1" smtClean="0"/>
              <a:t>staaf-batterij</a:t>
            </a:r>
            <a:endParaRPr lang="nl-NL" dirty="0" smtClean="0"/>
          </a:p>
          <a:p>
            <a:r>
              <a:rPr lang="nl-NL" dirty="0" smtClean="0"/>
              <a:t>Aan één kant een dopje</a:t>
            </a:r>
            <a:r>
              <a:rPr lang="nl-NL" dirty="0"/>
              <a:t> </a:t>
            </a:r>
            <a:r>
              <a:rPr lang="nl-NL" i="1" dirty="0" smtClean="0"/>
              <a:t>(+ van de batterij)</a:t>
            </a:r>
          </a:p>
          <a:p>
            <a:r>
              <a:rPr lang="nl-NL" dirty="0" smtClean="0"/>
              <a:t>Andere kant is plat </a:t>
            </a:r>
            <a:r>
              <a:rPr lang="nl-NL" i="1" dirty="0" smtClean="0"/>
              <a:t>(- van de batterij)</a:t>
            </a:r>
          </a:p>
          <a:p>
            <a:r>
              <a:rPr lang="nl-NL" dirty="0" smtClean="0"/>
              <a:t>De </a:t>
            </a:r>
            <a:r>
              <a:rPr lang="nl-NL" b="1" dirty="0" smtClean="0">
                <a:solidFill>
                  <a:srgbClr val="8FAA32"/>
                </a:solidFill>
              </a:rPr>
              <a:t>spanning</a:t>
            </a:r>
            <a:r>
              <a:rPr lang="nl-NL" dirty="0" smtClean="0"/>
              <a:t> van de batterij is </a:t>
            </a:r>
            <a:r>
              <a:rPr lang="nl-NL" u="sng" dirty="0" smtClean="0"/>
              <a:t>1,5 volt</a:t>
            </a:r>
            <a:r>
              <a:rPr lang="nl-NL" dirty="0" smtClean="0"/>
              <a:t> </a:t>
            </a:r>
            <a:r>
              <a:rPr lang="nl-NL" i="1" dirty="0" smtClean="0"/>
              <a:t>(1,5 V)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39"/>
          <a:stretch/>
        </p:blipFill>
        <p:spPr bwMode="auto">
          <a:xfrm rot="16200000">
            <a:off x="4200731" y="4255559"/>
            <a:ext cx="738136" cy="2397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36863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4.1 Batterijen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Batterijen in serie schakelen</a:t>
            </a:r>
          </a:p>
          <a:p>
            <a:r>
              <a:rPr lang="nl-NL" dirty="0" smtClean="0"/>
              <a:t>Verlichting van een fiets heeft </a:t>
            </a:r>
            <a:r>
              <a:rPr lang="nl-NL" u="sng" dirty="0" smtClean="0"/>
              <a:t>3 V nodig</a:t>
            </a:r>
            <a:r>
              <a:rPr lang="nl-NL" dirty="0" smtClean="0"/>
              <a:t> om met genoeg licht te branden </a:t>
            </a:r>
            <a:r>
              <a:rPr lang="nl-NL" dirty="0" smtClean="0">
                <a:sym typeface="Wingdings" panose="05000000000000000000" pitchFamily="2" charset="2"/>
              </a:rPr>
              <a:t> 2 x 1,5 V</a:t>
            </a:r>
          </a:p>
          <a:p>
            <a:pPr lvl="3"/>
            <a:endParaRPr lang="nl-NL" dirty="0" smtClean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Door batterijen </a:t>
            </a:r>
            <a:r>
              <a:rPr lang="nl-NL" u="sng" dirty="0" smtClean="0">
                <a:sym typeface="Wingdings" panose="05000000000000000000" pitchFamily="2" charset="2"/>
              </a:rPr>
              <a:t>achter elkaar</a:t>
            </a:r>
            <a:r>
              <a:rPr lang="nl-NL" dirty="0" smtClean="0">
                <a:sym typeface="Wingdings" panose="05000000000000000000" pitchFamily="2" charset="2"/>
              </a:rPr>
              <a:t> te leggen, kun je de </a:t>
            </a:r>
            <a:r>
              <a:rPr lang="nl-NL" u="sng" dirty="0" smtClean="0">
                <a:sym typeface="Wingdings" panose="05000000000000000000" pitchFamily="2" charset="2"/>
              </a:rPr>
              <a:t>spanning vergroten</a:t>
            </a:r>
            <a:r>
              <a:rPr lang="nl-NL" dirty="0" smtClean="0">
                <a:sym typeface="Wingdings" panose="05000000000000000000" pitchFamily="2" charset="2"/>
              </a:rPr>
              <a:t>  batterijen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in serie schakelen</a:t>
            </a:r>
            <a:endParaRPr lang="nl-NL" b="1" dirty="0" smtClean="0">
              <a:solidFill>
                <a:srgbClr val="8FAA32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6420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6453</TotalTime>
  <Words>674</Words>
  <Application>Microsoft Office PowerPoint</Application>
  <PresentationFormat>Diavoorstelling (4:3)</PresentationFormat>
  <Paragraphs>150</Paragraphs>
  <Slides>18</Slides>
  <Notes>17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2" baseType="lpstr">
      <vt:lpstr>Arial</vt:lpstr>
      <vt:lpstr>Calibri</vt:lpstr>
      <vt:lpstr>Wingdings</vt:lpstr>
      <vt:lpstr>Kantoorthema</vt:lpstr>
      <vt:lpstr>Hoofdstuk 4 Elektriciteit</vt:lpstr>
      <vt:lpstr>H4 Elektriciteit</vt:lpstr>
      <vt:lpstr>§4.1 Batterijen</vt:lpstr>
      <vt:lpstr>4.1 Batterijen</vt:lpstr>
      <vt:lpstr>4.1 Batterijen</vt:lpstr>
      <vt:lpstr>4.1 Batterijen</vt:lpstr>
      <vt:lpstr>4.1 Batterijen</vt:lpstr>
      <vt:lpstr>4.1 Batterijen</vt:lpstr>
      <vt:lpstr>4.1 Batterijen</vt:lpstr>
      <vt:lpstr>4.1 Batterijen</vt:lpstr>
      <vt:lpstr>4.1 Batterijen</vt:lpstr>
      <vt:lpstr>4.1 Batterijen</vt:lpstr>
      <vt:lpstr>4.1 Batterijen</vt:lpstr>
      <vt:lpstr>4.1 Batterijen</vt:lpstr>
      <vt:lpstr>4.1 Batterijen</vt:lpstr>
      <vt:lpstr>4.1 Batterijen</vt:lpstr>
      <vt:lpstr>4.1 Batterijen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Inge</dc:creator>
  <cp:lastModifiedBy>Inge Zwaan</cp:lastModifiedBy>
  <cp:revision>391</cp:revision>
  <cp:lastPrinted>2015-01-10T16:11:12Z</cp:lastPrinted>
  <dcterms:created xsi:type="dcterms:W3CDTF">2014-09-23T08:37:22Z</dcterms:created>
  <dcterms:modified xsi:type="dcterms:W3CDTF">2020-03-20T14:42:55Z</dcterms:modified>
</cp:coreProperties>
</file>